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397" r:id="rId5"/>
    <p:sldId id="473" r:id="rId6"/>
    <p:sldId id="474" r:id="rId7"/>
    <p:sldId id="475" r:id="rId8"/>
    <p:sldId id="471" r:id="rId9"/>
    <p:sldId id="476" r:id="rId10"/>
    <p:sldId id="468" r:id="rId11"/>
    <p:sldId id="479" r:id="rId12"/>
    <p:sldId id="470" r:id="rId13"/>
    <p:sldId id="478" r:id="rId14"/>
    <p:sldId id="451" r:id="rId15"/>
    <p:sldId id="477" r:id="rId16"/>
    <p:sldId id="444" r:id="rId17"/>
    <p:sldId id="270" r:id="rId18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F2AA"/>
    <a:srgbClr val="F4F2F0"/>
    <a:srgbClr val="00FFEA"/>
    <a:srgbClr val="000000"/>
    <a:srgbClr val="011D29"/>
    <a:srgbClr val="209FFE"/>
    <a:srgbClr val="005C4B"/>
    <a:srgbClr val="0A2F41"/>
    <a:srgbClr val="121211"/>
    <a:srgbClr val="2B2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54" y="96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vson Carvalho" userId="b3cb65f8-d8b9-4380-a7b9-e43971022399" providerId="ADAL" clId="{761598C8-CEF3-45DD-A275-67A36F63054F}"/>
    <pc:docChg chg="delSld modSld">
      <pc:chgData name="Dayvson Carvalho" userId="b3cb65f8-d8b9-4380-a7b9-e43971022399" providerId="ADAL" clId="{761598C8-CEF3-45DD-A275-67A36F63054F}" dt="2025-06-19T17:41:57.884" v="2" actId="255"/>
      <pc:docMkLst>
        <pc:docMk/>
      </pc:docMkLst>
      <pc:sldChg chg="modSp mod">
        <pc:chgData name="Dayvson Carvalho" userId="b3cb65f8-d8b9-4380-a7b9-e43971022399" providerId="ADAL" clId="{761598C8-CEF3-45DD-A275-67A36F63054F}" dt="2025-06-19T17:41:57.884" v="2" actId="255"/>
        <pc:sldMkLst>
          <pc:docMk/>
          <pc:sldMk cId="2040212670" sldId="444"/>
        </pc:sldMkLst>
        <pc:spChg chg="mod">
          <ac:chgData name="Dayvson Carvalho" userId="b3cb65f8-d8b9-4380-a7b9-e43971022399" providerId="ADAL" clId="{761598C8-CEF3-45DD-A275-67A36F63054F}" dt="2025-06-19T17:41:57.884" v="2" actId="255"/>
          <ac:spMkLst>
            <pc:docMk/>
            <pc:sldMk cId="2040212670" sldId="444"/>
            <ac:spMk id="4" creationId="{8971189C-F8BB-1EB5-8061-D12ED2AB3E52}"/>
          </ac:spMkLst>
        </pc:spChg>
      </pc:sldChg>
      <pc:sldChg chg="modSp mod">
        <pc:chgData name="Dayvson Carvalho" userId="b3cb65f8-d8b9-4380-a7b9-e43971022399" providerId="ADAL" clId="{761598C8-CEF3-45DD-A275-67A36F63054F}" dt="2025-06-19T16:58:31.791" v="0" actId="20577"/>
        <pc:sldMkLst>
          <pc:docMk/>
          <pc:sldMk cId="351373626" sldId="474"/>
        </pc:sldMkLst>
        <pc:spChg chg="mod">
          <ac:chgData name="Dayvson Carvalho" userId="b3cb65f8-d8b9-4380-a7b9-e43971022399" providerId="ADAL" clId="{761598C8-CEF3-45DD-A275-67A36F63054F}" dt="2025-06-19T16:58:31.791" v="0" actId="20577"/>
          <ac:spMkLst>
            <pc:docMk/>
            <pc:sldMk cId="351373626" sldId="474"/>
            <ac:spMk id="39" creationId="{C860237E-03A9-7E66-E548-5D27BE2A63D4}"/>
          </ac:spMkLst>
        </pc:spChg>
      </pc:sldChg>
      <pc:sldChg chg="del">
        <pc:chgData name="Dayvson Carvalho" userId="b3cb65f8-d8b9-4380-a7b9-e43971022399" providerId="ADAL" clId="{761598C8-CEF3-45DD-A275-67A36F63054F}" dt="2025-06-19T16:59:45.515" v="1" actId="47"/>
        <pc:sldMkLst>
          <pc:docMk/>
          <pc:sldMk cId="419007766" sldId="480"/>
        </pc:sldMkLst>
      </pc:sldChg>
    </pc:docChg>
  </pc:docChgLst>
  <pc:docChgLst>
    <pc:chgData name="Dayvson Carvalho" userId="b3cb65f8-d8b9-4380-a7b9-e43971022399" providerId="ADAL" clId="{33D1CFEE-79A8-4E7F-A3D9-DD17A9B10E3E}"/>
    <pc:docChg chg="addSld">
      <pc:chgData name="Dayvson Carvalho" userId="b3cb65f8-d8b9-4380-a7b9-e43971022399" providerId="ADAL" clId="{33D1CFEE-79A8-4E7F-A3D9-DD17A9B10E3E}" dt="2025-06-18T21:05:56.974" v="0" actId="680"/>
      <pc:docMkLst>
        <pc:docMk/>
      </pc:docMkLst>
      <pc:sldChg chg="new">
        <pc:chgData name="Dayvson Carvalho" userId="b3cb65f8-d8b9-4380-a7b9-e43971022399" providerId="ADAL" clId="{33D1CFEE-79A8-4E7F-A3D9-DD17A9B10E3E}" dt="2025-06-18T21:05:56.974" v="0" actId="680"/>
        <pc:sldMkLst>
          <pc:docMk/>
          <pc:sldMk cId="419007766" sldId="4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2.xml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6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slide" Target="slide2.xml"/><Relationship Id="rId4" Type="http://schemas.openxmlformats.org/officeDocument/2006/relationships/image" Target="../media/image54.png"/><Relationship Id="rId9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3.xml"/><Relationship Id="rId3" Type="http://schemas.openxmlformats.org/officeDocument/2006/relationships/image" Target="../media/image6.jpeg"/><Relationship Id="rId7" Type="http://schemas.openxmlformats.org/officeDocument/2006/relationships/slide" Target="slide6.xml"/><Relationship Id="rId12" Type="http://schemas.openxmlformats.org/officeDocument/2006/relationships/slide" Target="slide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1.xml"/><Relationship Id="rId5" Type="http://schemas.openxmlformats.org/officeDocument/2006/relationships/slide" Target="slide4.xml"/><Relationship Id="rId10" Type="http://schemas.openxmlformats.org/officeDocument/2006/relationships/slide" Target="slide10.xml"/><Relationship Id="rId4" Type="http://schemas.openxmlformats.org/officeDocument/2006/relationships/slide" Target="slide3.xml"/><Relationship Id="rId9" Type="http://schemas.openxmlformats.org/officeDocument/2006/relationships/slide" Target="slide9.xml"/><Relationship Id="rId1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slide" Target="slide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5.png"/><Relationship Id="rId4" Type="http://schemas.openxmlformats.org/officeDocument/2006/relationships/hyperlink" Target="http://sped.rfb.gov.br/pasta/show/149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02490B2-EA3E-B4CE-2D8D-F95E4E88C928}"/>
              </a:ext>
            </a:extLst>
          </p:cNvPr>
          <p:cNvSpPr txBox="1"/>
          <p:nvPr/>
        </p:nvSpPr>
        <p:spPr>
          <a:xfrm>
            <a:off x="349780" y="1960525"/>
            <a:ext cx="36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Plano {{plano}}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noProof="0">
                <a:latin typeface="Montserrat" pitchFamily="2" charset="0"/>
              </a:rPr>
              <a:t>Proposta para sua Empresa</a:t>
            </a:r>
            <a:endParaRPr lang="pt-BR" sz="2800" b="1" noProof="0">
              <a:solidFill>
                <a:srgbClr val="57F2AA"/>
              </a:solidFill>
              <a:latin typeface="Montserrat" pitchFamily="2" charset="0"/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2" y="1276785"/>
            <a:ext cx="3698344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Investimento (Novo Cliente)</a:t>
            </a:r>
            <a:endParaRPr lang="pt-BR" sz="1600" b="1" u="sng">
              <a:solidFill>
                <a:srgbClr val="121211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349780" y="4793443"/>
            <a:ext cx="2547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Recorrência Mensal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De: {{</a:t>
            </a:r>
            <a:r>
              <a:rPr lang="pt-BR" sz="1200" dirty="0" err="1">
                <a:solidFill>
                  <a:schemeClr val="bg1"/>
                </a:solidFill>
              </a:rPr>
              <a:t>valorsemdesc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Por: {{</a:t>
            </a:r>
            <a:r>
              <a:rPr lang="pt-BR" sz="1200" dirty="0" err="1">
                <a:solidFill>
                  <a:schemeClr val="bg1"/>
                </a:solidFill>
              </a:rPr>
              <a:t>valorcomdesc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{{fidelidade}}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71189C-F8BB-1EB5-8061-D12ED2AB3E52}"/>
              </a:ext>
            </a:extLst>
          </p:cNvPr>
          <p:cNvSpPr txBox="1"/>
          <p:nvPr/>
        </p:nvSpPr>
        <p:spPr>
          <a:xfrm>
            <a:off x="349780" y="2259134"/>
            <a:ext cx="3698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</a:t>
            </a:r>
            <a:r>
              <a:rPr lang="pt-BR" sz="900" dirty="0" err="1">
                <a:solidFill>
                  <a:schemeClr val="bg1"/>
                </a:solidFill>
              </a:rPr>
              <a:t>descplan</a:t>
            </a:r>
            <a:r>
              <a:rPr lang="pt-BR" sz="9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CE06506-BA8A-295B-3C43-4BE61290AF09}"/>
              </a:ext>
            </a:extLst>
          </p:cNvPr>
          <p:cNvSpPr txBox="1"/>
          <p:nvPr/>
        </p:nvSpPr>
        <p:spPr>
          <a:xfrm>
            <a:off x="368068" y="3466094"/>
            <a:ext cx="369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Dimensionamento:</a:t>
            </a:r>
            <a:endParaRPr lang="pt-BR" sz="9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38E350-858A-C29A-353E-92DF62D39490}"/>
              </a:ext>
            </a:extLst>
          </p:cNvPr>
          <p:cNvSpPr txBox="1"/>
          <p:nvPr/>
        </p:nvSpPr>
        <p:spPr>
          <a:xfrm>
            <a:off x="547957" y="3672370"/>
            <a:ext cx="36983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900" dirty="0">
                <a:solidFill>
                  <a:schemeClr val="bg1"/>
                </a:solidFill>
              </a:rPr>
              <a:t>{{dimensionamento}}</a:t>
            </a:r>
          </a:p>
        </p:txBody>
      </p: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3E84CB5-3451-7862-64B0-079EA6CD0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Conteúdo da Proposta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2000">
                <a:solidFill>
                  <a:srgbClr val="00FFEA"/>
                </a:solidFill>
                <a:latin typeface="Montserrat"/>
              </a:rPr>
              <a:t>(Clique na parte desejada)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584814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2843382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584814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584814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2843382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584814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2843382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584814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2843382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584814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2843382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822711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1048568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9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822711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822711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1048568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10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822711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Quem é a </a:t>
            </a:r>
            <a:br>
              <a:rPr lang="pt-BR" sz="1600" b="1">
                <a:solidFill>
                  <a:schemeClr val="bg1"/>
                </a:solidFill>
              </a:rPr>
            </a:br>
            <a:r>
              <a:rPr lang="pt-BR" sz="1600" b="1">
                <a:solidFill>
                  <a:schemeClr val="bg1"/>
                </a:solidFill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1048568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11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822711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Opinião dos</a:t>
            </a:r>
          </a:p>
          <a:p>
            <a:pPr algn="ctr"/>
            <a:r>
              <a:rPr lang="pt-BR" sz="1600" b="1">
                <a:solidFill>
                  <a:schemeClr val="bg1"/>
                </a:solidFill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1048568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12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822711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1048568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13</a:t>
            </a:r>
          </a:p>
        </p:txBody>
      </p:sp>
      <p:sp>
        <p:nvSpPr>
          <p:cNvPr id="75" name="Chave Direita 74">
            <a:extLst>
              <a:ext uri="{FF2B5EF4-FFF2-40B4-BE49-F238E27FC236}">
                <a16:creationId xmlns:a16="http://schemas.microsoft.com/office/drawing/2014/main" id="{B8F71945-5A1C-D1A0-C2A1-DE74B1464319}"/>
              </a:ext>
            </a:extLst>
          </p:cNvPr>
          <p:cNvSpPr/>
          <p:nvPr/>
        </p:nvSpPr>
        <p:spPr>
          <a:xfrm>
            <a:off x="3877056" y="1927696"/>
            <a:ext cx="466344" cy="4509790"/>
          </a:xfrm>
          <a:prstGeom prst="rightBrace">
            <a:avLst/>
          </a:prstGeom>
          <a:ln w="9525">
            <a:solidFill>
              <a:srgbClr val="00FF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: Cantos Arredondados 76">
            <a:hlinkClick r:id="rId14" action="ppaction://hlinksldjump"/>
            <a:extLst>
              <a:ext uri="{FF2B5EF4-FFF2-40B4-BE49-F238E27FC236}">
                <a16:creationId xmlns:a16="http://schemas.microsoft.com/office/drawing/2014/main" id="{CBC91818-4811-EBE3-88D8-3AB94D9ADB0D}"/>
              </a:ext>
            </a:extLst>
          </p:cNvPr>
          <p:cNvSpPr/>
          <p:nvPr/>
        </p:nvSpPr>
        <p:spPr>
          <a:xfrm>
            <a:off x="4888511" y="1800627"/>
            <a:ext cx="2106728" cy="1228679"/>
          </a:xfrm>
          <a:prstGeom prst="round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57F2AA"/>
                </a:solidFill>
              </a:rPr>
              <a:t>Análise Completa </a:t>
            </a:r>
            <a:br>
              <a:rPr lang="pt-BR" sz="1600" b="1" dirty="0">
                <a:solidFill>
                  <a:srgbClr val="57F2AA"/>
                </a:solidFill>
              </a:rPr>
            </a:br>
            <a:r>
              <a:rPr lang="pt-BR" sz="1600" b="1" dirty="0">
                <a:solidFill>
                  <a:srgbClr val="57F2AA"/>
                </a:solidFill>
              </a:rPr>
              <a:t>com SPED do</a:t>
            </a:r>
            <a:br>
              <a:rPr lang="pt-BR" sz="1600" b="1" dirty="0">
                <a:solidFill>
                  <a:srgbClr val="57F2AA"/>
                </a:solidFill>
              </a:rPr>
            </a:br>
            <a:endParaRPr lang="pt-BR" sz="1600" b="1" dirty="0">
              <a:solidFill>
                <a:srgbClr val="57F2AA"/>
              </a:solidFill>
            </a:endParaRPr>
          </a:p>
        </p:txBody>
      </p:sp>
      <p:sp>
        <p:nvSpPr>
          <p:cNvPr id="78" name="Retângulo: Cantos Arredondados 77">
            <a:hlinkClick r:id="rId14" action="ppaction://hlinksldjump"/>
            <a:extLst>
              <a:ext uri="{FF2B5EF4-FFF2-40B4-BE49-F238E27FC236}">
                <a16:creationId xmlns:a16="http://schemas.microsoft.com/office/drawing/2014/main" id="{24C5A3B5-8339-58FE-E4F4-4A479585C051}"/>
              </a:ext>
            </a:extLst>
          </p:cNvPr>
          <p:cNvSpPr/>
          <p:nvPr/>
        </p:nvSpPr>
        <p:spPr>
          <a:xfrm>
            <a:off x="5564484" y="2939911"/>
            <a:ext cx="754782" cy="297222"/>
          </a:xfrm>
          <a:prstGeom prst="round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Pág. 8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2E8291B-6131-D042-6316-F8C3D1B597C0}"/>
              </a:ext>
            </a:extLst>
          </p:cNvPr>
          <p:cNvSpPr txBox="1"/>
          <p:nvPr/>
        </p:nvSpPr>
        <p:spPr>
          <a:xfrm>
            <a:off x="4888511" y="3664484"/>
            <a:ext cx="2628900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</a:rPr>
              <a:t>                      </a:t>
            </a:r>
            <a:r>
              <a:rPr lang="pt-BR" sz="1200" dirty="0">
                <a:solidFill>
                  <a:schemeClr val="bg1"/>
                </a:solidFill>
              </a:rPr>
              <a:t>erros corrigidos de forma automática em 2 minutos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  <a:highlight>
                  <a:srgbClr val="57F2AA"/>
                </a:highlight>
              </a:rPr>
              <a:t>Relatórios e Arquivos Gerados</a:t>
            </a:r>
            <a:r>
              <a:rPr lang="pt-BR" sz="1200" dirty="0">
                <a:solidFill>
                  <a:schemeClr val="bg1"/>
                </a:solidFill>
              </a:rPr>
              <a:t>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SPED Corrigido (TXT)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Logs de Erros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Laudo de Auditoria por IA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Inconsistências </a:t>
            </a:r>
            <a:r>
              <a:rPr lang="pt-BR" sz="1050" dirty="0">
                <a:solidFill>
                  <a:schemeClr val="bg1"/>
                </a:solidFill>
              </a:rPr>
              <a:t>(Multa Estimada:                             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0423E6-7CE9-74B5-771C-1FE1D642A4B8}"/>
              </a:ext>
            </a:extLst>
          </p:cNvPr>
          <p:cNvSpPr txBox="1"/>
          <p:nvPr/>
        </p:nvSpPr>
        <p:spPr>
          <a:xfrm>
            <a:off x="4890515" y="2474362"/>
            <a:ext cx="2104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rgbClr val="57F2AA"/>
                </a:solidFill>
              </a:rPr>
              <a:t>{{nome}}</a:t>
            </a:r>
            <a:endParaRPr lang="pt-BR" sz="1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45AD40-3F15-6860-CF21-64A52772167C}"/>
              </a:ext>
            </a:extLst>
          </p:cNvPr>
          <p:cNvSpPr txBox="1"/>
          <p:nvPr/>
        </p:nvSpPr>
        <p:spPr>
          <a:xfrm>
            <a:off x="5120720" y="3664484"/>
            <a:ext cx="754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200" b="1" dirty="0">
                <a:solidFill>
                  <a:srgbClr val="57F2AA"/>
                </a:solidFill>
              </a:rPr>
              <a:t>{{erros}}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801BF0-0DAE-D4C1-E2A6-DBBF980704EF}"/>
              </a:ext>
            </a:extLst>
          </p:cNvPr>
          <p:cNvSpPr txBox="1"/>
          <p:nvPr/>
        </p:nvSpPr>
        <p:spPr>
          <a:xfrm>
            <a:off x="6068646" y="5953986"/>
            <a:ext cx="1025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050" b="1" dirty="0">
                <a:solidFill>
                  <a:srgbClr val="57F2AA"/>
                </a:solidFill>
              </a:rPr>
              <a:t>{{multa}} )</a:t>
            </a:r>
            <a:endParaRPr lang="pt-BR" sz="1200" b="1" dirty="0">
              <a:solidFill>
                <a:srgbClr val="57F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2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Reduzir em 98% o tempo para Corrigir um SPED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Atender mais Clientes do Lucro Real e Presumido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Eliminar Riscos Fiscais desnecessários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Redução do Risco de Multa por Atraso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Diferencial do Escritório com o Cliente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Forma de Prospectar Novos Clientes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(Mostrando Erros nos SPEDs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E1EA0-82C2-9B20-B566-2FE654C27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, Retângulo&#10;&#10;O conteúdo gerado por IA pode estar incorreto.">
            <a:extLst>
              <a:ext uri="{FF2B5EF4-FFF2-40B4-BE49-F238E27FC236}">
                <a16:creationId xmlns:a16="http://schemas.microsoft.com/office/drawing/2014/main" id="{626F83BA-013B-A038-A49B-1A036255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79F9DC50-76A8-41F7-8349-DE37035F96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63938C-C09A-72D7-A962-B50AD9CEBD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 dirty="0">
                <a:solidFill>
                  <a:srgbClr val="FFFFFF"/>
                </a:solidFill>
                <a:latin typeface="Montserrat"/>
              </a:rPr>
              <a:t>Análise Completa do SPED do</a:t>
            </a:r>
            <a:br>
              <a:rPr lang="pt-BR" sz="3600" b="1" dirty="0">
                <a:solidFill>
                  <a:srgbClr val="FFFFFF"/>
                </a:solidFill>
                <a:latin typeface="Montserrat"/>
              </a:rPr>
            </a:br>
            <a:r>
              <a:rPr lang="pt-BR" sz="3600" b="1" dirty="0">
                <a:solidFill>
                  <a:srgbClr val="00FFEA"/>
                </a:solidFill>
                <a:latin typeface="Montserrat"/>
              </a:rPr>
              <a:t>{{nome}}</a:t>
            </a:r>
            <a:endParaRPr lang="pt-BR" sz="3600" b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5EDD6BEB-86C4-1C5A-E92F-367815BB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hlinkClick r:id="rId5" action="ppaction://hlinksldjump"/>
            <a:extLst>
              <a:ext uri="{FF2B5EF4-FFF2-40B4-BE49-F238E27FC236}">
                <a16:creationId xmlns:a16="http://schemas.microsoft.com/office/drawing/2014/main" id="{96E3C395-7A44-A086-B114-216270AC5EC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C4B960-BC18-A09A-239B-7E0F32BAEBC2}"/>
              </a:ext>
            </a:extLst>
          </p:cNvPr>
          <p:cNvSpPr txBox="1"/>
          <p:nvPr/>
        </p:nvSpPr>
        <p:spPr>
          <a:xfrm>
            <a:off x="369929" y="1972553"/>
            <a:ext cx="36983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Informações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Nome do Cliente: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CNPJ: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Competência: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Arquivo enviado por: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Data do Envio: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D11762CD-F7DB-D6E5-9685-4544CB7A8606}"/>
              </a:ext>
            </a:extLst>
          </p:cNvPr>
          <p:cNvSpPr/>
          <p:nvPr/>
        </p:nvSpPr>
        <p:spPr>
          <a:xfrm>
            <a:off x="202860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CC2B1B-D8B6-DAA3-DA41-D0F8B7B173B0}"/>
              </a:ext>
            </a:extLst>
          </p:cNvPr>
          <p:cNvSpPr/>
          <p:nvPr/>
        </p:nvSpPr>
        <p:spPr>
          <a:xfrm>
            <a:off x="452236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 dirty="0">
                <a:solidFill>
                  <a:schemeClr val="accent5">
                    <a:lumMod val="50000"/>
                  </a:schemeClr>
                </a:solidFill>
              </a:rPr>
              <a:t>Original</a:t>
            </a:r>
          </a:p>
          <a:p>
            <a:pPr algn="ctr"/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 dirty="0">
                <a:solidFill>
                  <a:schemeClr val="accent5">
                    <a:lumMod val="50000"/>
                  </a:schemeClr>
                </a:solidFill>
              </a:rPr>
              <a:t>Antes</a:t>
            </a:r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74F8FDB-5FEE-19B6-7A5D-F2D1A27E18D0}"/>
              </a:ext>
            </a:extLst>
          </p:cNvPr>
          <p:cNvSpPr/>
          <p:nvPr/>
        </p:nvSpPr>
        <p:spPr>
          <a:xfrm>
            <a:off x="2716092" y="1972553"/>
            <a:ext cx="1903309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rgbClr val="2B2E6F"/>
                </a:solidFill>
              </a:rPr>
              <a:t>CORREÇÃO AUTOMÁTICA DE SPEDS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3C0611-D23B-0E47-DB8C-A1753F4209F2}"/>
              </a:ext>
            </a:extLst>
          </p:cNvPr>
          <p:cNvSpPr txBox="1"/>
          <p:nvPr/>
        </p:nvSpPr>
        <p:spPr>
          <a:xfrm>
            <a:off x="2684340" y="2475009"/>
            <a:ext cx="244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Erros encontrados e corrigidos Automaticamente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2 min</a:t>
            </a:r>
            <a:r>
              <a:rPr lang="pt-BR" sz="1200" dirty="0">
                <a:solidFill>
                  <a:schemeClr val="bg1"/>
                </a:solidFill>
              </a:rPr>
              <a:t> Foi o tempo total para correção automática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FB08A7E-7625-BDF5-B8BF-DB7AC5D9B1B7}"/>
              </a:ext>
            </a:extLst>
          </p:cNvPr>
          <p:cNvGrpSpPr/>
          <p:nvPr/>
        </p:nvGrpSpPr>
        <p:grpSpPr>
          <a:xfrm>
            <a:off x="2716092" y="4213783"/>
            <a:ext cx="2289329" cy="1148787"/>
            <a:chOff x="3179179" y="4213783"/>
            <a:chExt cx="2289329" cy="1148787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2DD04EF-53E8-0858-8FAB-36F691E22FA3}"/>
                </a:ext>
              </a:extLst>
            </p:cNvPr>
            <p:cNvSpPr/>
            <p:nvPr/>
          </p:nvSpPr>
          <p:spPr>
            <a:xfrm>
              <a:off x="3210931" y="4213783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AUDITORIA COMPLETA DO ARQUIVO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4BEAE8F-A173-B4D8-6FE9-D33578903676}"/>
                </a:ext>
              </a:extLst>
            </p:cNvPr>
            <p:cNvSpPr txBox="1"/>
            <p:nvPr/>
          </p:nvSpPr>
          <p:spPr>
            <a:xfrm>
              <a:off x="3179179" y="4716239"/>
              <a:ext cx="2289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dirty="0">
                  <a:solidFill>
                    <a:schemeClr val="bg1"/>
                  </a:solidFill>
                </a:rPr>
                <a:t>                    de multa estimada, dado as características dos erros encontrados</a:t>
              </a:r>
            </a:p>
          </p:txBody>
        </p:sp>
      </p:grp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9703CAEE-90B6-20A6-26DE-245CD35CFCB3}"/>
              </a:ext>
            </a:extLst>
          </p:cNvPr>
          <p:cNvSpPr/>
          <p:nvPr/>
        </p:nvSpPr>
        <p:spPr>
          <a:xfrm>
            <a:off x="488494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C3F0350-FEA8-1E6F-DFF7-EB316A933ADD}"/>
              </a:ext>
            </a:extLst>
          </p:cNvPr>
          <p:cNvSpPr/>
          <p:nvPr/>
        </p:nvSpPr>
        <p:spPr>
          <a:xfrm>
            <a:off x="5742830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>
                <a:solidFill>
                  <a:schemeClr val="accent5">
                    <a:lumMod val="50000"/>
                  </a:schemeClr>
                </a:solidFill>
              </a:rPr>
              <a:t>Corrigido</a:t>
            </a:r>
          </a:p>
          <a:p>
            <a:pPr algn="ctr"/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>
                <a:solidFill>
                  <a:schemeClr val="accent5">
                    <a:lumMod val="50000"/>
                  </a:schemeClr>
                </a:solidFill>
              </a:rPr>
              <a:t>Depois</a:t>
            </a:r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4DF60AC-ACC9-3C24-D375-E011AF067BF1}"/>
              </a:ext>
            </a:extLst>
          </p:cNvPr>
          <p:cNvGrpSpPr/>
          <p:nvPr/>
        </p:nvGrpSpPr>
        <p:grpSpPr>
          <a:xfrm>
            <a:off x="5450434" y="1972553"/>
            <a:ext cx="2449635" cy="4288108"/>
            <a:chOff x="6917284" y="1990377"/>
            <a:chExt cx="2449635" cy="428810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DF06506-E850-8695-5D0F-5E673D2098EC}"/>
                </a:ext>
              </a:extLst>
            </p:cNvPr>
            <p:cNvSpPr/>
            <p:nvPr/>
          </p:nvSpPr>
          <p:spPr>
            <a:xfrm>
              <a:off x="6949036" y="1990377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ARQUIVOS GERADOS PARA DIFERENCIAÇÃO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2712559-0B71-176F-05FF-33A19847179D}"/>
                </a:ext>
              </a:extLst>
            </p:cNvPr>
            <p:cNvSpPr txBox="1"/>
            <p:nvPr/>
          </p:nvSpPr>
          <p:spPr>
            <a:xfrm>
              <a:off x="6917284" y="2492833"/>
              <a:ext cx="244963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Log de Correções Realizadas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com sua Logo, mostrando para cliente cada uma das correções automáticas, evidenciando seu trabalho como contador.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Laudo de Auditoria por IA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100% feito por Inteligência Artificial, que evidencia a importância da Auditoria como Blindagem Tributária, realizada pelo seu escritório.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Relatório de Inconsistências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Detalhamento da Auditoria, mostrando o embasamento tributário de cada uma das inconsistências apontadas.</a:t>
              </a:r>
              <a:endParaRPr lang="pt-BR" sz="1200" dirty="0"/>
            </a:p>
            <a:p>
              <a:pPr marL="171450" indent="-171450">
                <a:buFont typeface="Courier New" panose="02070309020205020404" pitchFamily="49" charset="0"/>
                <a:buChar char="o"/>
              </a:pPr>
              <a:endParaRPr lang="pt-BR" sz="1200" dirty="0"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F241EF5-EBB0-908E-54CB-E5F2876F77A2}"/>
              </a:ext>
            </a:extLst>
          </p:cNvPr>
          <p:cNvSpPr/>
          <p:nvPr/>
        </p:nvSpPr>
        <p:spPr>
          <a:xfrm>
            <a:off x="7900068" y="254561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{{down1}}</a:t>
            </a:r>
            <a:endParaRPr lang="pt-BR" sz="1000" dirty="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EECF1EB-4601-8D46-F615-81B450EA3A3E}"/>
              </a:ext>
            </a:extLst>
          </p:cNvPr>
          <p:cNvSpPr/>
          <p:nvPr/>
        </p:nvSpPr>
        <p:spPr>
          <a:xfrm>
            <a:off x="7900068" y="3828667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{{down2}}</a:t>
            </a:r>
            <a:endParaRPr lang="pt-BR" sz="1000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043FC32-F837-32A4-6D00-258312EF9E3A}"/>
              </a:ext>
            </a:extLst>
          </p:cNvPr>
          <p:cNvSpPr/>
          <p:nvPr/>
        </p:nvSpPr>
        <p:spPr>
          <a:xfrm>
            <a:off x="7900067" y="508989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{{down3}}</a:t>
            </a:r>
            <a:endParaRPr lang="pt-BR" sz="1000"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F4F0ED1-3988-5852-45C1-29073D3D0962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2266950" y="6449475"/>
            <a:ext cx="3475880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magem gerada">
            <a:extLst>
              <a:ext uri="{FF2B5EF4-FFF2-40B4-BE49-F238E27FC236}">
                <a16:creationId xmlns:a16="http://schemas.microsoft.com/office/drawing/2014/main" id="{400CF2AF-76E0-E9D9-BCB1-A52DEDBEC5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7"/>
          <a:stretch>
            <a:fillRect/>
          </a:stretch>
        </p:blipFill>
        <p:spPr bwMode="auto">
          <a:xfrm>
            <a:off x="8813161" y="1323161"/>
            <a:ext cx="3375287" cy="55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0D7404A-A0E3-51DA-6866-1B707E93236F}"/>
              </a:ext>
            </a:extLst>
          </p:cNvPr>
          <p:cNvSpPr/>
          <p:nvPr/>
        </p:nvSpPr>
        <p:spPr>
          <a:xfrm>
            <a:off x="7625692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{{down4}}</a:t>
            </a:r>
            <a:endParaRPr lang="pt-BR" sz="10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D1F2B6-135E-DB1F-A1E9-4FC153A4B0F9}"/>
              </a:ext>
            </a:extLst>
          </p:cNvPr>
          <p:cNvSpPr/>
          <p:nvPr/>
        </p:nvSpPr>
        <p:spPr>
          <a:xfrm>
            <a:off x="2345684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{{down5}}</a:t>
            </a:r>
            <a:endParaRPr lang="pt-BR" sz="1000" dirty="0"/>
          </a:p>
        </p:txBody>
      </p:sp>
      <p:sp>
        <p:nvSpPr>
          <p:cNvPr id="10" name="CaixaDeTexto 9" descr="777">
            <a:extLst>
              <a:ext uri="{FF2B5EF4-FFF2-40B4-BE49-F238E27FC236}">
                <a16:creationId xmlns:a16="http://schemas.microsoft.com/office/drawing/2014/main" id="{740FCEB4-E737-5464-58DE-D5C0031487DB}"/>
              </a:ext>
            </a:extLst>
          </p:cNvPr>
          <p:cNvSpPr txBox="1"/>
          <p:nvPr/>
        </p:nvSpPr>
        <p:spPr>
          <a:xfrm>
            <a:off x="2742974" y="5408403"/>
            <a:ext cx="2015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 Inconsistências encontradas, muitas que deve ser corrigidas na origem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3A0B46-7D30-A070-DC2B-50F84145BAEB}"/>
              </a:ext>
            </a:extLst>
          </p:cNvPr>
          <p:cNvSpPr txBox="1"/>
          <p:nvPr/>
        </p:nvSpPr>
        <p:spPr>
          <a:xfrm>
            <a:off x="2851697" y="2480067"/>
            <a:ext cx="155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{{erros}}</a:t>
            </a:r>
            <a:endParaRPr lang="pt-BR" sz="12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333247-FFDC-78EB-92BA-7739F96D7DCD}"/>
              </a:ext>
            </a:extLst>
          </p:cNvPr>
          <p:cNvSpPr txBox="1"/>
          <p:nvPr/>
        </p:nvSpPr>
        <p:spPr>
          <a:xfrm>
            <a:off x="2900438" y="4724386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{{multa}}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4B8F6E-B371-4BA4-27F7-17D9EE01EBCC}"/>
              </a:ext>
            </a:extLst>
          </p:cNvPr>
          <p:cNvSpPr txBox="1"/>
          <p:nvPr/>
        </p:nvSpPr>
        <p:spPr>
          <a:xfrm>
            <a:off x="2929420" y="5393054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incons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8C244BB-601A-87BB-177C-F42AF973AE1C}"/>
              </a:ext>
            </a:extLst>
          </p:cNvPr>
          <p:cNvSpPr txBox="1"/>
          <p:nvPr/>
        </p:nvSpPr>
        <p:spPr>
          <a:xfrm>
            <a:off x="536725" y="244103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{{nome}}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69F68D8-3CC4-2A8E-19F6-546F3333F942}"/>
              </a:ext>
            </a:extLst>
          </p:cNvPr>
          <p:cNvSpPr txBox="1"/>
          <p:nvPr/>
        </p:nvSpPr>
        <p:spPr>
          <a:xfrm>
            <a:off x="536725" y="298742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cnpj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2E8EC4-C5D9-FF0A-B685-E590F52F5287}"/>
              </a:ext>
            </a:extLst>
          </p:cNvPr>
          <p:cNvSpPr txBox="1"/>
          <p:nvPr/>
        </p:nvSpPr>
        <p:spPr>
          <a:xfrm>
            <a:off x="536725" y="3533806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competen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9EAF4C4-61C1-F854-17BD-32127D0D0968}"/>
              </a:ext>
            </a:extLst>
          </p:cNvPr>
          <p:cNvSpPr txBox="1"/>
          <p:nvPr/>
        </p:nvSpPr>
        <p:spPr>
          <a:xfrm>
            <a:off x="536725" y="408018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{{enviou}}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BF1C952-3A98-36C4-FB36-D852D94B6322}"/>
              </a:ext>
            </a:extLst>
          </p:cNvPr>
          <p:cNvSpPr txBox="1"/>
          <p:nvPr/>
        </p:nvSpPr>
        <p:spPr>
          <a:xfrm>
            <a:off x="536725" y="462657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dataenvio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173073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</TotalTime>
  <Words>1691</Words>
  <Application>Microsoft Office PowerPoint</Application>
  <PresentationFormat>Widescreen</PresentationFormat>
  <Paragraphs>235</Paragraphs>
  <Slides>14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Courier New</vt:lpstr>
      <vt:lpstr>Montserrat</vt:lpstr>
      <vt:lpstr>Montserrat Bold</vt:lpstr>
      <vt:lpstr>Nunito Sans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8</cp:revision>
  <dcterms:created xsi:type="dcterms:W3CDTF">2024-03-13T17:23:14Z</dcterms:created>
  <dcterms:modified xsi:type="dcterms:W3CDTF">2025-06-19T17:41:59Z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